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5" r:id="rId2"/>
    <p:sldId id="267" r:id="rId3"/>
    <p:sldId id="266" r:id="rId4"/>
    <p:sldId id="258" r:id="rId5"/>
    <p:sldId id="268" r:id="rId6"/>
    <p:sldId id="256" r:id="rId7"/>
    <p:sldId id="271" r:id="rId8"/>
    <p:sldId id="259" r:id="rId9"/>
    <p:sldId id="257" r:id="rId10"/>
    <p:sldId id="269" r:id="rId11"/>
    <p:sldId id="270" r:id="rId12"/>
    <p:sldId id="260" r:id="rId13"/>
    <p:sldId id="263" r:id="rId14"/>
    <p:sldId id="261" r:id="rId15"/>
    <p:sldId id="262" r:id="rId16"/>
    <p:sldId id="264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3784" autoAdjust="0"/>
  </p:normalViewPr>
  <p:slideViewPr>
    <p:cSldViewPr snapToGrid="0">
      <p:cViewPr varScale="1">
        <p:scale>
          <a:sx n="95" d="100"/>
          <a:sy n="95" d="100"/>
        </p:scale>
        <p:origin x="11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06793A-068A-4DC4-87BF-52252D7B3626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34A35-5C23-4805-BCF1-F26DFC9F1D7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68711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https://eastcoast.coastwatch.noaa.gov/cw_geopolar_sst.php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934A35-5C23-4805-BCF1-F26DFC9F1D7B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17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-&gt; </a:t>
            </a:r>
            <a:r>
              <a:rPr lang="it-IT" dirty="0" err="1"/>
              <a:t>Mechanisms</a:t>
            </a:r>
            <a:r>
              <a:rPr lang="it-IT" dirty="0"/>
              <a:t> </a:t>
            </a:r>
            <a:r>
              <a:rPr lang="it-IT" dirty="0" err="1"/>
              <a:t>unveiled</a:t>
            </a:r>
            <a:r>
              <a:rPr lang="it-IT" dirty="0"/>
              <a:t> </a:t>
            </a:r>
            <a:r>
              <a:rPr lang="it-IT" dirty="0" err="1"/>
              <a:t>here</a:t>
            </a:r>
            <a:r>
              <a:rPr lang="it-IT" dirty="0"/>
              <a:t> are </a:t>
            </a:r>
            <a:r>
              <a:rPr lang="it-IT" dirty="0" err="1"/>
              <a:t>valid</a:t>
            </a:r>
            <a:r>
              <a:rPr lang="it-IT" dirty="0"/>
              <a:t> for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structures</a:t>
            </a:r>
            <a:r>
              <a:rPr lang="it-IT" dirty="0"/>
              <a:t> (</a:t>
            </a:r>
            <a:r>
              <a:rPr lang="it-IT" dirty="0" err="1"/>
              <a:t>such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Kuroshio</a:t>
            </a:r>
            <a:r>
              <a:rPr lang="it-IT" dirty="0"/>
              <a:t> and Agulhas)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934A35-5C23-4805-BCF1-F26DFC9F1D7B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0052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SHOULD CHECK ABOUT VALIDITY: IS IT OK TO USE THESE EQUATIONS IN GS CONDITIONS?</a:t>
            </a:r>
          </a:p>
          <a:p>
            <a:endParaRPr lang="en-US" dirty="0">
              <a:effectLst/>
              <a:latin typeface="Arial" panose="020B0604020202020204" pitchFamily="34" charset="0"/>
            </a:endParaRPr>
          </a:p>
          <a:p>
            <a:r>
              <a:rPr lang="en-US" dirty="0">
                <a:effectLst/>
                <a:latin typeface="Arial" panose="020B0604020202020204" pitchFamily="34" charset="0"/>
              </a:rPr>
              <a:t>I. SST-induced circulation advected by atmospheric mean wind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II. vertical advection of LS vertical shear, H height of inversion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III. Coriolis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IV. divergence of vertical fluxes due to LS mixing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V. hydrostatic adjustment of inversion height due to oceanic mesoscale</a:t>
            </a:r>
            <a:endParaRPr lang="it-IT" b="1" dirty="0">
              <a:effectLst/>
              <a:latin typeface="Arial" panose="020B0604020202020204" pitchFamily="34" charset="0"/>
            </a:endParaRPr>
          </a:p>
          <a:p>
            <a:r>
              <a:rPr lang="en-US" dirty="0">
                <a:effectLst/>
                <a:latin typeface="Arial" panose="020B0604020202020204" pitchFamily="34" charset="0"/>
              </a:rPr>
              <a:t>VI. modulation of hydrostatic pressure gradients (PA)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VII. sensitivity to fluxes at the air-sea interface (DMM)</a:t>
            </a:r>
            <a:endParaRPr lang="it-IT" b="1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934A35-5C23-4805-BCF1-F26DFC9F1D7B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7865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A2CFD59-22F5-B1CF-8E1C-F087A36AEE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2A7F3F3-D617-5D89-272D-1AB0BFB455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BE1E0C-2000-F1F2-4F23-C306511D9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06FA2BA-7B89-3422-275F-74B05840C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BD84ADF-E85F-52E5-D671-9D258F70C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4256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B0BD9E-87E9-B441-16FA-DEEBC13EC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EC5414F-26C7-6FEC-F1AA-B499DEA06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2B9D9DC-F3D9-363E-2C52-1A66A8383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BA8539C-4217-827D-0EC0-23518C6DF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D2056F-59A4-02BA-66B4-01808A253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61133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D11E5CD-1924-40AE-7253-3172BA7377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85CFA53-7FD9-96A3-E462-F81F784065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B1022BE-0DF8-4E79-FD2F-0EEFB812F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8F86B84-D1C5-6501-A01A-F9502FAA5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D8F6536-D110-8D5C-552D-CC5100B23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5672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7AAB18-31CD-C517-5EC3-A2731A92B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68922D-1B60-6BA3-5630-801D489E5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28FB1AA-B8E6-A641-9CF2-835D3C1A4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E44CE47-5FF8-0F06-F934-F7299EDBD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CBFB062-7659-67EF-BCDF-987B53FD2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9103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EDBC39-5135-C7AB-17BA-AFD7EC36E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DC30F44-2ACE-DB3B-5546-75177E410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7790379-7E8C-574D-BBDE-E10559C0C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6C9146-E741-A914-2595-427D30B2B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00089DA-7C75-FA66-1103-E2792D7BA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77466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96387C-3A9B-41D3-8CF8-6B6D8BB8B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AD5AFF-C4F7-5AAB-A9B8-DB279F5F32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D6B2F51-EEB8-3F8E-2926-3CD577E047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C523606-4707-4626-A6D5-734102EBA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691F60D-9C01-2E06-A5D3-6E72F2E93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30FF37B-0087-DB6E-1253-511E8D861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6213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747733-EED8-35CD-2B55-580102446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151C247-6813-93E3-A4DB-883464ABF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43289C6-02A2-065B-5ED0-275D65E057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D8EE0365-0915-E84B-4042-F6AE5544B6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31B1C3DE-89ED-76E3-F5B6-1723F02B3F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FD31B99-B133-D81B-0C0F-EB76BA258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059F70D-92CC-5A86-FD86-5D00A57CE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FEA1D29-2C00-17F7-0354-FC63E8ECE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7427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A23AB60-32CE-9070-3323-C9EBC2E55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F10A6E2-0C36-B326-EA5C-98D18A45D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F795664-0C36-E57B-EE9A-AAE54A747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5BC01D8-ACB2-E190-0555-7512EB3C5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1534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8E5B360-5D08-6309-EAB9-F3F2D6C8B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21BD7B4-F12E-081A-9D64-1897E7061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D1D4EE3-90EC-0B34-527F-EBD7D4040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82909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DB90E9-B8FA-1F8A-7F88-8F52A0865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324CB3-A36B-3F37-E849-83603A087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C5A0DD6-BEA3-C972-1184-8CAFACCA5F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8F4CEBD-E3C2-30B9-201D-C6186CD0C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AE507C3-81B0-07FD-64EE-33AD2313E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2B8C8C1-7683-C06E-FAAF-158B42075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0389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D2D8326-941F-2794-EED5-FB5168965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2B46B78-E616-8DCB-DED6-F1ACC3AF89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5E52CFE-2FD4-56E7-CAA7-10F22F2D9D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7D44707-3EE4-D941-1750-C04D82460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385A88A-176E-B910-04B1-78B59A4D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EF55452-90A7-4B28-8394-12B5DC0EE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85379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83F456C-9497-C584-1ABA-96A84F086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6D8F5BA-B5E9-8985-E59B-B46C67668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FE8D9B-BF2F-163B-742D-6D23F69C2E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C8EE3B5-419B-40C7-9320-75035D41B58B}" type="datetimeFigureOut">
              <a:rPr lang="it-IT" smtClean="0"/>
              <a:t>08/04/2024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6AF0002-18A5-E1F4-971B-88D1924B7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9845BE-B7DD-4DA5-4145-DA20EFD02F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62AEE6-BCBE-4FE2-965A-142E4A670F4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5029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9DFBDCC-07A3-6D29-6B2D-1772E93A0071}"/>
              </a:ext>
            </a:extLst>
          </p:cNvPr>
          <p:cNvSpPr txBox="1"/>
          <p:nvPr/>
        </p:nvSpPr>
        <p:spPr>
          <a:xfrm>
            <a:off x="2090058" y="2391508"/>
            <a:ext cx="820950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/>
              <a:t>      A </a:t>
            </a:r>
            <a:r>
              <a:rPr lang="it-IT" sz="4400" dirty="0" err="1"/>
              <a:t>few</a:t>
            </a:r>
            <a:r>
              <a:rPr lang="it-IT" sz="4400" dirty="0"/>
              <a:t> </a:t>
            </a:r>
            <a:r>
              <a:rPr lang="it-IT" sz="4400" dirty="0" err="1"/>
              <a:t>met</a:t>
            </a:r>
            <a:r>
              <a:rPr lang="it-IT" sz="4400" dirty="0"/>
              <a:t>. highlights </a:t>
            </a:r>
            <a:r>
              <a:rPr lang="it-IT" sz="4400" dirty="0" err="1"/>
              <a:t>before</a:t>
            </a:r>
            <a:r>
              <a:rPr lang="it-IT" sz="4400" dirty="0"/>
              <a:t> </a:t>
            </a:r>
          </a:p>
          <a:p>
            <a:r>
              <a:rPr lang="it-IT" sz="4400" dirty="0" err="1"/>
              <a:t>starting</a:t>
            </a:r>
            <a:r>
              <a:rPr lang="it-IT" sz="4400" dirty="0"/>
              <a:t> the new RUSSO™ session</a:t>
            </a:r>
          </a:p>
        </p:txBody>
      </p:sp>
    </p:spTree>
    <p:extLst>
      <p:ext uri="{BB962C8B-B14F-4D97-AF65-F5344CB8AC3E}">
        <p14:creationId xmlns:p14="http://schemas.microsoft.com/office/powerpoint/2010/main" val="15688766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9641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42416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asellaDiTesto 9">
            <a:extLst>
              <a:ext uri="{FF2B5EF4-FFF2-40B4-BE49-F238E27FC236}">
                <a16:creationId xmlns:a16="http://schemas.microsoft.com/office/drawing/2014/main" id="{C6B877ED-B2D3-0A07-DD89-5C99AD7439C1}"/>
              </a:ext>
            </a:extLst>
          </p:cNvPr>
          <p:cNvSpPr txBox="1"/>
          <p:nvPr/>
        </p:nvSpPr>
        <p:spPr>
          <a:xfrm>
            <a:off x="6711777" y="275146"/>
            <a:ext cx="37246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                </a:t>
            </a:r>
            <a:r>
              <a:rPr lang="it-IT" b="1" dirty="0" err="1"/>
              <a:t>Thermodynamics</a:t>
            </a:r>
            <a:endParaRPr lang="it-IT" b="1" dirty="0"/>
          </a:p>
          <a:p>
            <a:endParaRPr lang="it-IT" b="1" dirty="0"/>
          </a:p>
          <a:p>
            <a:endParaRPr lang="it-IT" b="1" dirty="0"/>
          </a:p>
          <a:p>
            <a:endParaRPr lang="it-IT" b="1" dirty="0"/>
          </a:p>
          <a:p>
            <a:r>
              <a:rPr lang="it-IT" dirty="0"/>
              <a:t> balance </a:t>
            </a:r>
            <a:r>
              <a:rPr lang="it-IT" dirty="0" err="1"/>
              <a:t>between</a:t>
            </a:r>
            <a:r>
              <a:rPr lang="it-IT" dirty="0"/>
              <a:t> «</a:t>
            </a:r>
            <a:r>
              <a:rPr lang="it-IT" dirty="0" err="1"/>
              <a:t>buoyancy</a:t>
            </a:r>
            <a:r>
              <a:rPr lang="it-IT" dirty="0"/>
              <a:t>» and large-scale </a:t>
            </a:r>
            <a:r>
              <a:rPr lang="it-IT" dirty="0" err="1"/>
              <a:t>advection</a:t>
            </a:r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F246E550-1815-950A-3302-3F100D054709}"/>
                  </a:ext>
                </a:extLst>
              </p:cNvPr>
              <p:cNvSpPr txBox="1"/>
              <p:nvPr/>
            </p:nvSpPr>
            <p:spPr>
              <a:xfrm>
                <a:off x="946161" y="2570342"/>
                <a:ext cx="9756559" cy="36933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b="1" dirty="0"/>
                  <a:t>				Momentum</a:t>
                </a:r>
              </a:p>
              <a:p>
                <a:endParaRPr lang="it-IT" b="1" dirty="0"/>
              </a:p>
              <a:p>
                <a:endParaRPr lang="it-IT" b="1" dirty="0"/>
              </a:p>
              <a:p>
                <a:endParaRPr lang="it-IT" b="1" dirty="0"/>
              </a:p>
              <a:p>
                <a:endParaRPr lang="it-IT" b="1" dirty="0"/>
              </a:p>
              <a:p>
                <a:br>
                  <a:rPr lang="en-US" dirty="0"/>
                </a:br>
                <a:r>
                  <a:rPr lang="en-US" dirty="0"/>
                  <a:t>I + </a:t>
                </a:r>
                <a:r>
                  <a:rPr lang="en-US" dirty="0">
                    <a:effectLst/>
                    <a:latin typeface="Arial" panose="020B0604020202020204" pitchFamily="34" charset="0"/>
                  </a:rPr>
                  <a:t>II + III + IV + V  =  quasi-stationary forcing terms…  avoid too much detail </a:t>
                </a:r>
                <a:br>
                  <a:rPr lang="en-US" dirty="0"/>
                </a:br>
                <a:br>
                  <a:rPr lang="en-US" dirty="0"/>
                </a:br>
                <a:r>
                  <a:rPr lang="en-US" dirty="0"/>
                  <a:t>Interestingly, instead, …</a:t>
                </a:r>
              </a:p>
              <a:p>
                <a:endParaRPr lang="en-US" dirty="0">
                  <a:effectLst/>
                  <a:latin typeface="Arial" panose="020B0604020202020204" pitchFamily="34" charset="0"/>
                </a:endParaRPr>
              </a:p>
              <a:p>
                <a:pPr lvl="1"/>
                <a:r>
                  <a:rPr lang="en-US" dirty="0">
                    <a:effectLst/>
                    <a:latin typeface="Arial" panose="020B0604020202020204" pitchFamily="34" charset="0"/>
                  </a:rPr>
                  <a:t>VI. modulation of hydrostatic pressure gradients (PA)</a:t>
                </a:r>
                <a:br>
                  <a:rPr lang="en-US" dirty="0"/>
                </a:br>
                <a:r>
                  <a:rPr lang="en-US" dirty="0">
                    <a:effectLst/>
                    <a:latin typeface="Arial" panose="020B0604020202020204" pitchFamily="34" charset="0"/>
                  </a:rPr>
                  <a:t>VII. sensitivity to fluxes at the air-sea interface (DMM)</a:t>
                </a:r>
              </a:p>
              <a:p>
                <a:pPr lvl="1"/>
                <a:r>
                  <a:rPr lang="en-US" b="1" dirty="0">
                    <a:latin typeface="Arial" panose="020B0604020202020204" pitchFamily="34" charset="0"/>
                  </a:rPr>
                  <a:t>       where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it-IT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acc>
                    <m:r>
                      <a:rPr lang="it-IT" b="1" i="1" dirty="0" smtClean="0">
                        <a:latin typeface="Cambria Math" panose="02040503050406030204" pitchFamily="18" charset="0"/>
                      </a:rPr>
                      <m:t>≡</m:t>
                    </m:r>
                  </m:oMath>
                </a14:m>
                <a:r>
                  <a:rPr lang="it-IT" b="1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it-IT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1" i="1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acc>
                  </m:oMath>
                </a14:m>
                <a:r>
                  <a:rPr lang="it-IT" b="1" dirty="0"/>
                  <a:t>(SST) and </a:t>
                </a:r>
                <a:r>
                  <a:rPr lang="it-IT" b="1" dirty="0" err="1"/>
                  <a:t>usually</a:t>
                </a:r>
                <a:r>
                  <a:rPr lang="it-IT" b="1" dirty="0"/>
                  <a:t> 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it-IT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1" i="1">
                            <a:latin typeface="Cambria Math" panose="02040503050406030204" pitchFamily="18" charset="0"/>
                          </a:rPr>
                          <m:t>𝑨</m:t>
                        </m:r>
                      </m:e>
                    </m:acc>
                    <m:r>
                      <a:rPr lang="it-IT" b="1" i="1" dirty="0">
                        <a:latin typeface="Cambria Math" panose="02040503050406030204" pitchFamily="18" charset="0"/>
                      </a:rPr>
                      <m:t>≡</m:t>
                    </m:r>
                    <m:r>
                      <a:rPr lang="it-IT" b="1" i="1" dirty="0" smtClean="0">
                        <a:latin typeface="Cambria Math" panose="02040503050406030204" pitchFamily="18" charset="0"/>
                      </a:rPr>
                      <m:t>𝝏</m:t>
                    </m:r>
                    <m:r>
                      <a:rPr lang="it-IT" b="1" i="1" dirty="0" smtClean="0">
                        <a:latin typeface="Cambria Math" panose="02040503050406030204" pitchFamily="18" charset="0"/>
                      </a:rPr>
                      <m:t>𝑨</m:t>
                    </m:r>
                    <m:r>
                      <a:rPr lang="it-IT" b="1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it-IT" b="1" i="1" dirty="0" smtClean="0">
                        <a:latin typeface="Cambria Math" panose="02040503050406030204" pitchFamily="18" charset="0"/>
                      </a:rPr>
                      <m:t>𝝏</m:t>
                    </m:r>
                    <m:r>
                      <a:rPr lang="it-IT" b="1" i="1" dirty="0" smtClean="0">
                        <a:latin typeface="Cambria Math" panose="02040503050406030204" pitchFamily="18" charset="0"/>
                      </a:rPr>
                      <m:t>𝑺𝑺𝑻</m:t>
                    </m:r>
                  </m:oMath>
                </a14:m>
                <a:r>
                  <a:rPr lang="it-IT" b="1" dirty="0"/>
                  <a:t>  </a:t>
                </a:r>
              </a:p>
            </p:txBody>
          </p:sp>
        </mc:Choice>
        <mc:Fallback>
          <p:sp>
            <p:nvSpPr>
              <p:cNvPr id="13" name="CasellaDiTesto 12">
                <a:extLst>
                  <a:ext uri="{FF2B5EF4-FFF2-40B4-BE49-F238E27FC236}">
                    <a16:creationId xmlns:a16="http://schemas.microsoft.com/office/drawing/2014/main" id="{F246E550-1815-950A-3302-3F100D05470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46161" y="2570342"/>
                <a:ext cx="9756559" cy="3693319"/>
              </a:xfrm>
              <a:prstGeom prst="rect">
                <a:avLst/>
              </a:prstGeom>
              <a:blipFill>
                <a:blip r:embed="rId3"/>
                <a:stretch>
                  <a:fillRect l="-500" t="-825" b="-2145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ettangolo 10">
            <a:extLst>
              <a:ext uri="{FF2B5EF4-FFF2-40B4-BE49-F238E27FC236}">
                <a16:creationId xmlns:a16="http://schemas.microsoft.com/office/drawing/2014/main" id="{87A82A47-1103-6CD9-08B9-3B137CFFA6D0}"/>
              </a:ext>
            </a:extLst>
          </p:cNvPr>
          <p:cNvSpPr/>
          <p:nvPr/>
        </p:nvSpPr>
        <p:spPr>
          <a:xfrm>
            <a:off x="6625252" y="247988"/>
            <a:ext cx="3811138" cy="1781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 descr="Immagine che contiene Carattere, bianco, linea, calligrafia&#10;&#10;Descrizione generata automaticamente">
            <a:extLst>
              <a:ext uri="{FF2B5EF4-FFF2-40B4-BE49-F238E27FC236}">
                <a16:creationId xmlns:a16="http://schemas.microsoft.com/office/drawing/2014/main" id="{D60348E0-E0A9-0AEE-04C2-BC349B1ADD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31" y="2987864"/>
            <a:ext cx="6315956" cy="971686"/>
          </a:xfrm>
          <a:prstGeom prst="rect">
            <a:avLst/>
          </a:prstGeom>
        </p:spPr>
      </p:pic>
      <p:pic>
        <p:nvPicPr>
          <p:cNvPr id="7" name="Immagine 6" descr="Immagine che contiene Carattere, bianco, tipografia, testo&#10;&#10;Descrizione generata automaticamente">
            <a:extLst>
              <a:ext uri="{FF2B5EF4-FFF2-40B4-BE49-F238E27FC236}">
                <a16:creationId xmlns:a16="http://schemas.microsoft.com/office/drawing/2014/main" id="{6234FBAD-3157-0AED-ED8D-2FE93BAD12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0200" y="733606"/>
            <a:ext cx="2657846" cy="523948"/>
          </a:xfrm>
          <a:prstGeom prst="rect">
            <a:avLst/>
          </a:prstGeom>
        </p:spPr>
      </p:pic>
      <p:pic>
        <p:nvPicPr>
          <p:cNvPr id="3" name="Immagine 2" descr="Immagine che contiene Carattere, bianco, linea, calligrafia&#10;&#10;Descrizione generata automaticamente">
            <a:extLst>
              <a:ext uri="{FF2B5EF4-FFF2-40B4-BE49-F238E27FC236}">
                <a16:creationId xmlns:a16="http://schemas.microsoft.com/office/drawing/2014/main" id="{5554B920-979A-14B5-1FBC-219CFE02927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390" y="2921180"/>
            <a:ext cx="4020111" cy="110505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1B610220-A413-9300-C959-57659864CD7F}"/>
              </a:ext>
            </a:extLst>
          </p:cNvPr>
          <p:cNvSpPr txBox="1"/>
          <p:nvPr/>
        </p:nvSpPr>
        <p:spPr>
          <a:xfrm>
            <a:off x="355107" y="355107"/>
            <a:ext cx="45859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i="1" dirty="0"/>
              <a:t>Schneider and </a:t>
            </a:r>
            <a:r>
              <a:rPr lang="it-IT" sz="1600" i="1" dirty="0" err="1"/>
              <a:t>Qiu</a:t>
            </a:r>
            <a:r>
              <a:rPr lang="it-IT" sz="1600" i="1" dirty="0"/>
              <a:t> 2015</a:t>
            </a:r>
            <a:endParaRPr lang="it-IT" i="1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BA07A2B9-0C7F-4368-BB94-CE0F2EA392CB}"/>
                  </a:ext>
                </a:extLst>
              </p:cNvPr>
              <p:cNvSpPr txBox="1"/>
              <p:nvPr/>
            </p:nvSpPr>
            <p:spPr>
              <a:xfrm>
                <a:off x="355106" y="760345"/>
                <a:ext cx="293850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MABL  (</a:t>
                </a:r>
                <a14:m>
                  <m:oMath xmlns:m="http://schemas.openxmlformats.org/officeDocument/2006/math">
                    <m:r>
                      <a:rPr lang="it-IT" b="1" i="0" smtClean="0">
                        <a:latin typeface="Cambria Math" panose="02040503050406030204" pitchFamily="18" charset="0"/>
                      </a:rPr>
                      <m:t>𝚯</m:t>
                    </m:r>
                    <m:r>
                      <a:rPr lang="it-IT" b="1" i="0" smtClean="0">
                        <a:latin typeface="Cambria Math" panose="02040503050406030204" pitchFamily="18" charset="0"/>
                      </a:rPr>
                      <m:t>, </m:t>
                    </m:r>
                    <m:acc>
                      <m:accPr>
                        <m:chr m:val="⃗"/>
                        <m:ctrlPr>
                          <a:rPr lang="it-IT" b="1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it-IT" b="1" i="1" smtClean="0">
                            <a:latin typeface="Cambria Math" panose="02040503050406030204" pitchFamily="18" charset="0"/>
                          </a:rPr>
                          <m:t>𝒖</m:t>
                        </m:r>
                      </m:e>
                    </m:acc>
                  </m:oMath>
                </a14:m>
                <a:r>
                  <a:rPr lang="it-IT" dirty="0"/>
                  <a:t>)  </a:t>
                </a:r>
                <a:r>
                  <a:rPr lang="it-IT" dirty="0" err="1"/>
                  <a:t>as</a:t>
                </a:r>
                <a:r>
                  <a:rPr lang="it-IT" dirty="0"/>
                  <a:t>: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Dry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 err="1"/>
                  <a:t>Well</a:t>
                </a:r>
                <a:r>
                  <a:rPr lang="it-IT" dirty="0"/>
                  <a:t>-mixed		         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Strong </a:t>
                </a:r>
                <a:r>
                  <a:rPr lang="it-IT" dirty="0" err="1"/>
                  <a:t>capping</a:t>
                </a:r>
                <a:r>
                  <a:rPr lang="it-IT" dirty="0"/>
                  <a:t> </a:t>
                </a:r>
                <a:r>
                  <a:rPr lang="it-IT" dirty="0" err="1"/>
                  <a:t>inversion</a:t>
                </a:r>
                <a:endParaRPr lang="it-IT" dirty="0"/>
              </a:p>
            </p:txBody>
          </p:sp>
        </mc:Choice>
        <mc:Fallback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BA07A2B9-0C7F-4368-BB94-CE0F2EA392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5106" y="760345"/>
                <a:ext cx="2938509" cy="1200329"/>
              </a:xfrm>
              <a:prstGeom prst="rect">
                <a:avLst/>
              </a:prstGeom>
              <a:blipFill>
                <a:blip r:embed="rId7"/>
                <a:stretch>
                  <a:fillRect l="-1660" t="-2538" r="-415" b="-761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ttangolo 13">
            <a:extLst>
              <a:ext uri="{FF2B5EF4-FFF2-40B4-BE49-F238E27FC236}">
                <a16:creationId xmlns:a16="http://schemas.microsoft.com/office/drawing/2014/main" id="{BEB09C54-6C07-4597-EB43-F40DE368E0CC}"/>
              </a:ext>
            </a:extLst>
          </p:cNvPr>
          <p:cNvSpPr/>
          <p:nvPr/>
        </p:nvSpPr>
        <p:spPr>
          <a:xfrm>
            <a:off x="355106" y="2414726"/>
            <a:ext cx="10608816" cy="4168128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7701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1493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BDE60DD5-2F1B-6ECF-03B5-0FDB6704D487}"/>
                  </a:ext>
                </a:extLst>
              </p:cNvPr>
              <p:cNvSpPr txBox="1"/>
              <p:nvPr/>
            </p:nvSpPr>
            <p:spPr>
              <a:xfrm>
                <a:off x="324306" y="358730"/>
                <a:ext cx="3034714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Seasonality in wind </a:t>
                </a:r>
                <a:r>
                  <a:rPr lang="it-IT" dirty="0" err="1"/>
                  <a:t>convergence</a:t>
                </a:r>
                <a:r>
                  <a:rPr lang="it-IT" dirty="0"/>
                  <a:t> patterns … </a:t>
                </a:r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r>
                  <a:rPr lang="it-IT" dirty="0" err="1"/>
                  <a:t>Plotting</a:t>
                </a:r>
                <a:r>
                  <a:rPr lang="it-IT" dirty="0"/>
                  <a:t>    </a:t>
                </a: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 − </m:t>
                    </m:r>
                    <m:r>
                      <m:rPr>
                        <m:sty m:val="p"/>
                      </m:rPr>
                      <a:rPr lang="it-IT" b="0" i="0" dirty="0" smtClean="0">
                        <a:latin typeface="Cambria Math" panose="02040503050406030204" pitchFamily="18" charset="0"/>
                      </a:rPr>
                      <m:t>∇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⋅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2" name="CasellaDiTesto 1">
                <a:extLst>
                  <a:ext uri="{FF2B5EF4-FFF2-40B4-BE49-F238E27FC236}">
                    <a16:creationId xmlns:a16="http://schemas.microsoft.com/office/drawing/2014/main" id="{BDE60DD5-2F1B-6ECF-03B5-0FDB6704D4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306" y="358730"/>
                <a:ext cx="3034714" cy="2031325"/>
              </a:xfrm>
              <a:prstGeom prst="rect">
                <a:avLst/>
              </a:prstGeom>
              <a:blipFill>
                <a:blip r:embed="rId2"/>
                <a:stretch>
                  <a:fillRect l="-1606" t="-1502" b="-420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>
            <a:extLst>
              <a:ext uri="{FF2B5EF4-FFF2-40B4-BE49-F238E27FC236}">
                <a16:creationId xmlns:a16="http://schemas.microsoft.com/office/drawing/2014/main" id="{9596B6E1-78C9-0D2A-F1A7-8674DBC7C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475" y="458811"/>
            <a:ext cx="7483876" cy="5783369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585E0C3-4ED1-92E0-D842-CF7A796571DA}"/>
              </a:ext>
            </a:extLst>
          </p:cNvPr>
          <p:cNvSpPr txBox="1"/>
          <p:nvPr/>
        </p:nvSpPr>
        <p:spPr>
          <a:xfrm>
            <a:off x="9489233" y="6242180"/>
            <a:ext cx="2136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/>
              <a:t>Minobe</a:t>
            </a:r>
            <a:r>
              <a:rPr lang="it-IT" sz="1400" dirty="0"/>
              <a:t> et al. 2010</a:t>
            </a:r>
          </a:p>
        </p:txBody>
      </p:sp>
    </p:spTree>
    <p:extLst>
      <p:ext uri="{BB962C8B-B14F-4D97-AF65-F5344CB8AC3E}">
        <p14:creationId xmlns:p14="http://schemas.microsoft.com/office/powerpoint/2010/main" val="6811236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7D200B7-44BB-0C95-EA28-8360E6561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6220" y="185582"/>
            <a:ext cx="7618056" cy="620054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98E38FA-83DA-48F5-E790-4B17F5A632DE}"/>
              </a:ext>
            </a:extLst>
          </p:cNvPr>
          <p:cNvSpPr txBox="1"/>
          <p:nvPr/>
        </p:nvSpPr>
        <p:spPr>
          <a:xfrm>
            <a:off x="9386596" y="6364641"/>
            <a:ext cx="2136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/>
              <a:t>Minobe</a:t>
            </a:r>
            <a:r>
              <a:rPr lang="it-IT" sz="1400" dirty="0"/>
              <a:t> et al. 2010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1A895026-1C7B-B608-3834-A5187DC9E230}"/>
                  </a:ext>
                </a:extLst>
              </p:cNvPr>
              <p:cNvSpPr txBox="1"/>
              <p:nvPr/>
            </p:nvSpPr>
            <p:spPr>
              <a:xfrm>
                <a:off x="324306" y="358730"/>
                <a:ext cx="3034714" cy="28623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dirty="0"/>
                  <a:t>Seasonality in wind </a:t>
                </a:r>
                <a:r>
                  <a:rPr lang="it-IT" dirty="0" err="1"/>
                  <a:t>convergence</a:t>
                </a:r>
                <a:r>
                  <a:rPr lang="it-IT" dirty="0"/>
                  <a:t> patterns … </a:t>
                </a:r>
              </a:p>
              <a:p>
                <a:endParaRPr lang="it-IT" dirty="0"/>
              </a:p>
              <a:p>
                <a:endParaRPr lang="it-IT" dirty="0"/>
              </a:p>
              <a:p>
                <a:r>
                  <a:rPr lang="it-IT" dirty="0"/>
                  <a:t>… </a:t>
                </a:r>
                <a:r>
                  <a:rPr lang="it-IT" dirty="0" err="1"/>
                  <a:t>results</a:t>
                </a:r>
                <a:r>
                  <a:rPr lang="it-IT" dirty="0"/>
                  <a:t> in </a:t>
                </a:r>
                <a:r>
                  <a:rPr lang="it-IT" dirty="0" err="1"/>
                  <a:t>seasonality</a:t>
                </a:r>
                <a:r>
                  <a:rPr lang="it-IT" dirty="0"/>
                  <a:t> in </a:t>
                </a:r>
                <a:r>
                  <a:rPr lang="it-IT" dirty="0" err="1"/>
                  <a:t>atmospheric</a:t>
                </a:r>
                <a:r>
                  <a:rPr lang="it-IT" dirty="0"/>
                  <a:t> </a:t>
                </a:r>
                <a:r>
                  <a:rPr lang="it-IT" dirty="0" err="1"/>
                  <a:t>response</a:t>
                </a:r>
                <a:r>
                  <a:rPr lang="it-IT" dirty="0"/>
                  <a:t>!</a:t>
                </a:r>
              </a:p>
              <a:p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  <a:p>
                <a:r>
                  <a:rPr lang="it-IT" dirty="0" err="1"/>
                  <a:t>Plotting</a:t>
                </a:r>
                <a:r>
                  <a:rPr lang="it-IT" dirty="0"/>
                  <a:t>   </a:t>
                </a:r>
                <a14:m>
                  <m:oMath xmlns:m="http://schemas.openxmlformats.org/officeDocument/2006/math">
                    <m:r>
                      <a:rPr lang="it-IT" b="0" i="0" dirty="0" smtClean="0">
                        <a:latin typeface="Cambria Math" panose="02040503050406030204" pitchFamily="18" charset="0"/>
                      </a:rPr>
                      <m:t> −</m:t>
                    </m:r>
                    <m:sSup>
                      <m:sSupPr>
                        <m:ctrlPr>
                          <a:rPr lang="it-IT" b="0" i="0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it-IT" b="0" i="0" dirty="0" smtClean="0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p>
                        <m:r>
                          <a:rPr lang="it-IT" b="0" i="0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𝑆𝐿𝑃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∼</m:t>
                    </m:r>
                    <m:r>
                      <a:rPr lang="it-IT" dirty="0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it-IT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it-IT" dirty="0">
                            <a:latin typeface="Cambria Math" panose="02040503050406030204" pitchFamily="18" charset="0"/>
                          </a:rPr>
                          <m:t>∇</m:t>
                        </m:r>
                      </m:e>
                      <m:sup>
                        <m:r>
                          <a:rPr lang="it-IT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𝑆𝑆𝑇</m:t>
                    </m:r>
                  </m:oMath>
                </a14:m>
                <a:endParaRPr lang="it-IT" dirty="0"/>
              </a:p>
            </p:txBody>
          </p:sp>
        </mc:Choice>
        <mc:Fallback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1A895026-1C7B-B608-3834-A5187DC9E2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306" y="358730"/>
                <a:ext cx="3034714" cy="2862322"/>
              </a:xfrm>
              <a:prstGeom prst="rect">
                <a:avLst/>
              </a:prstGeom>
              <a:blipFill>
                <a:blip r:embed="rId3"/>
                <a:stretch>
                  <a:fillRect l="-1606" t="-1066" b="-2772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9983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95672EB-E1E1-80E3-DAE1-E79353DDA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9136" y="225355"/>
            <a:ext cx="8102882" cy="623573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3246447D-8F82-96CD-31BF-E27733059273}"/>
              </a:ext>
            </a:extLst>
          </p:cNvPr>
          <p:cNvSpPr txBox="1"/>
          <p:nvPr/>
        </p:nvSpPr>
        <p:spPr>
          <a:xfrm>
            <a:off x="324306" y="358730"/>
            <a:ext cx="303471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Seasonality in wind </a:t>
            </a:r>
            <a:r>
              <a:rPr lang="it-IT" dirty="0" err="1"/>
              <a:t>convergence</a:t>
            </a:r>
            <a:r>
              <a:rPr lang="it-IT" dirty="0"/>
              <a:t> patterns … 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… </a:t>
            </a:r>
            <a:r>
              <a:rPr lang="it-IT" dirty="0" err="1"/>
              <a:t>results</a:t>
            </a:r>
            <a:r>
              <a:rPr lang="it-IT" dirty="0"/>
              <a:t> in </a:t>
            </a:r>
            <a:r>
              <a:rPr lang="it-IT" dirty="0" err="1"/>
              <a:t>seasonality</a:t>
            </a:r>
            <a:r>
              <a:rPr lang="it-IT" dirty="0"/>
              <a:t> in </a:t>
            </a:r>
            <a:r>
              <a:rPr lang="it-IT" dirty="0" err="1"/>
              <a:t>atmospheric</a:t>
            </a:r>
            <a:r>
              <a:rPr lang="it-IT" dirty="0"/>
              <a:t> </a:t>
            </a:r>
            <a:r>
              <a:rPr lang="it-IT" dirty="0" err="1"/>
              <a:t>response</a:t>
            </a:r>
            <a:r>
              <a:rPr lang="it-IT" dirty="0"/>
              <a:t>!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… with clear </a:t>
            </a:r>
            <a:r>
              <a:rPr lang="it-IT" dirty="0" err="1"/>
              <a:t>consequences</a:t>
            </a:r>
            <a:r>
              <a:rPr lang="it-IT" dirty="0"/>
              <a:t> on </a:t>
            </a:r>
          </a:p>
        </p:txBody>
      </p:sp>
    </p:spTree>
    <p:extLst>
      <p:ext uri="{BB962C8B-B14F-4D97-AF65-F5344CB8AC3E}">
        <p14:creationId xmlns:p14="http://schemas.microsoft.com/office/powerpoint/2010/main" val="3973072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mappa, Terra, natura&#10;&#10;Descrizione generata automaticamente">
            <a:extLst>
              <a:ext uri="{FF2B5EF4-FFF2-40B4-BE49-F238E27FC236}">
                <a16:creationId xmlns:a16="http://schemas.microsoft.com/office/drawing/2014/main" id="{A9E449D6-1792-E34D-77B0-E12FDF0B4A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032" y="401860"/>
            <a:ext cx="8460711" cy="5599166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D1F4C764-F1E6-FFFE-A187-1BCC76153332}"/>
              </a:ext>
            </a:extLst>
          </p:cNvPr>
          <p:cNvSpPr txBox="1"/>
          <p:nvPr/>
        </p:nvSpPr>
        <p:spPr>
          <a:xfrm>
            <a:off x="633046" y="946222"/>
            <a:ext cx="245179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 err="1"/>
              <a:t>Trapped</a:t>
            </a:r>
            <a:r>
              <a:rPr lang="it-IT" sz="3600" dirty="0"/>
              <a:t> </a:t>
            </a:r>
          </a:p>
          <a:p>
            <a:r>
              <a:rPr lang="it-IT" sz="3600" dirty="0"/>
              <a:t>Lee</a:t>
            </a:r>
          </a:p>
          <a:p>
            <a:r>
              <a:rPr lang="it-IT" sz="3600" dirty="0" err="1"/>
              <a:t>Waves</a:t>
            </a:r>
            <a:r>
              <a:rPr lang="it-IT" sz="36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434924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schermata, mappa, natura&#10;&#10;Descrizione generata automaticamente">
            <a:extLst>
              <a:ext uri="{FF2B5EF4-FFF2-40B4-BE49-F238E27FC236}">
                <a16:creationId xmlns:a16="http://schemas.microsoft.com/office/drawing/2014/main" id="{C8A05613-91DD-E7F0-BABA-771708F25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486" y="418680"/>
            <a:ext cx="7697274" cy="602064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F9C65574-95C1-5C57-1082-C585DF175746}"/>
              </a:ext>
            </a:extLst>
          </p:cNvPr>
          <p:cNvSpPr txBox="1"/>
          <p:nvPr/>
        </p:nvSpPr>
        <p:spPr>
          <a:xfrm>
            <a:off x="291402" y="512466"/>
            <a:ext cx="299440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Lee </a:t>
            </a:r>
            <a:r>
              <a:rPr lang="it-IT" sz="2800" dirty="0" err="1"/>
              <a:t>vortices</a:t>
            </a:r>
            <a:r>
              <a:rPr lang="it-IT" sz="2800" dirty="0"/>
              <a:t>!</a:t>
            </a:r>
          </a:p>
          <a:p>
            <a:endParaRPr lang="it-IT" sz="2800" dirty="0"/>
          </a:p>
          <a:p>
            <a:endParaRPr lang="it-IT" sz="2800" dirty="0"/>
          </a:p>
          <a:p>
            <a:r>
              <a:rPr lang="it-IT" sz="2800" dirty="0"/>
              <a:t>DON’T FALL IN THE TRAP:</a:t>
            </a:r>
          </a:p>
          <a:p>
            <a:r>
              <a:rPr lang="it-IT" sz="1600" dirty="0" err="1"/>
              <a:t>They</a:t>
            </a:r>
            <a:r>
              <a:rPr lang="it-IT" sz="1600" dirty="0"/>
              <a:t> are </a:t>
            </a:r>
            <a:r>
              <a:rPr lang="it-IT" sz="1600" dirty="0" err="1"/>
              <a:t>not</a:t>
            </a:r>
            <a:r>
              <a:rPr lang="it-IT" sz="1600" dirty="0"/>
              <a:t> </a:t>
            </a:r>
            <a:r>
              <a:rPr lang="it-IT" sz="1600" dirty="0" err="1"/>
              <a:t>linked</a:t>
            </a:r>
            <a:r>
              <a:rPr lang="it-IT" sz="1600" dirty="0"/>
              <a:t> to </a:t>
            </a:r>
            <a:r>
              <a:rPr lang="it-IT" sz="1600" dirty="0" err="1"/>
              <a:t>any</a:t>
            </a:r>
            <a:r>
              <a:rPr lang="it-IT" sz="1600" dirty="0"/>
              <a:t> «</a:t>
            </a:r>
            <a:r>
              <a:rPr lang="it-IT" sz="1600" dirty="0" err="1"/>
              <a:t>boundary</a:t>
            </a:r>
            <a:r>
              <a:rPr lang="it-IT" sz="1600" dirty="0"/>
              <a:t> </a:t>
            </a:r>
            <a:r>
              <a:rPr lang="it-IT" sz="1600" dirty="0" err="1"/>
              <a:t>layer</a:t>
            </a:r>
            <a:r>
              <a:rPr lang="it-IT" sz="1600" dirty="0"/>
              <a:t> </a:t>
            </a:r>
            <a:r>
              <a:rPr lang="it-IT" sz="1600" dirty="0" err="1"/>
              <a:t>separation</a:t>
            </a:r>
            <a:r>
              <a:rPr lang="it-IT" sz="1600" dirty="0"/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3553664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dipinto, Policromia, mappa, arte&#10;&#10;Descrizione generata automaticamente">
            <a:extLst>
              <a:ext uri="{FF2B5EF4-FFF2-40B4-BE49-F238E27FC236}">
                <a16:creationId xmlns:a16="http://schemas.microsoft.com/office/drawing/2014/main" id="{478C40CE-6374-24F9-3138-C1FD5B91C5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0798" y="846574"/>
            <a:ext cx="6097096" cy="5164852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A052EF8-6505-2A15-0308-FCBFF3153C88}"/>
              </a:ext>
            </a:extLst>
          </p:cNvPr>
          <p:cNvSpPr txBox="1"/>
          <p:nvPr/>
        </p:nvSpPr>
        <p:spPr>
          <a:xfrm>
            <a:off x="763675" y="1109504"/>
            <a:ext cx="2662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Gap flows!</a:t>
            </a:r>
          </a:p>
        </p:txBody>
      </p:sp>
    </p:spTree>
    <p:extLst>
      <p:ext uri="{BB962C8B-B14F-4D97-AF65-F5344CB8AC3E}">
        <p14:creationId xmlns:p14="http://schemas.microsoft.com/office/powerpoint/2010/main" val="1419219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10F901D-6118-C752-EEB2-2C9B973406CA}"/>
              </a:ext>
            </a:extLst>
          </p:cNvPr>
          <p:cNvSpPr txBox="1"/>
          <p:nvPr/>
        </p:nvSpPr>
        <p:spPr>
          <a:xfrm>
            <a:off x="1115368" y="1699847"/>
            <a:ext cx="106110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… </a:t>
            </a:r>
            <a:r>
              <a:rPr lang="it-IT" sz="2400" dirty="0" err="1"/>
              <a:t>actual</a:t>
            </a:r>
            <a:r>
              <a:rPr lang="it-IT" sz="2400" dirty="0"/>
              <a:t> </a:t>
            </a:r>
            <a:r>
              <a:rPr lang="it-IT" sz="2400" dirty="0" err="1"/>
              <a:t>topic</a:t>
            </a:r>
            <a:r>
              <a:rPr lang="it-IT" sz="2400" dirty="0"/>
              <a:t> for </a:t>
            </a:r>
            <a:r>
              <a:rPr lang="it-IT" sz="2400" dirty="0" err="1"/>
              <a:t>today</a:t>
            </a:r>
            <a:r>
              <a:rPr lang="it-IT" sz="2400" dirty="0"/>
              <a:t>:</a:t>
            </a:r>
          </a:p>
          <a:p>
            <a:endParaRPr lang="it-IT" sz="4800" b="1" dirty="0"/>
          </a:p>
          <a:p>
            <a:r>
              <a:rPr lang="it-IT" sz="4800" b="1" dirty="0" err="1"/>
              <a:t>R</a:t>
            </a:r>
            <a:r>
              <a:rPr lang="it-IT" sz="4400" dirty="0" err="1"/>
              <a:t>eacting</a:t>
            </a:r>
            <a:r>
              <a:rPr lang="it-IT" sz="4400" dirty="0"/>
              <a:t> </a:t>
            </a:r>
            <a:r>
              <a:rPr lang="it-IT" sz="4400" dirty="0" err="1"/>
              <a:t>against</a:t>
            </a:r>
            <a:r>
              <a:rPr lang="it-IT" sz="4400" dirty="0"/>
              <a:t> </a:t>
            </a:r>
            <a:r>
              <a:rPr lang="it-IT" sz="4800" b="1" dirty="0" err="1"/>
              <a:t>U</a:t>
            </a:r>
            <a:r>
              <a:rPr lang="it-IT" sz="4400" dirty="0" err="1"/>
              <a:t>niform</a:t>
            </a:r>
            <a:r>
              <a:rPr lang="it-IT" sz="4400" dirty="0"/>
              <a:t> </a:t>
            </a:r>
            <a:r>
              <a:rPr lang="it-IT" sz="4800" b="1" dirty="0"/>
              <a:t>SS</a:t>
            </a:r>
            <a:r>
              <a:rPr lang="it-IT" sz="4400" dirty="0"/>
              <a:t>T </a:t>
            </a:r>
            <a:r>
              <a:rPr lang="it-IT" sz="4400" dirty="0" err="1"/>
              <a:t>c</a:t>
            </a:r>
            <a:r>
              <a:rPr lang="it-IT" sz="4800" b="1" dirty="0" err="1"/>
              <a:t>O</a:t>
            </a:r>
            <a:r>
              <a:rPr lang="it-IT" sz="4400" dirty="0" err="1"/>
              <a:t>nditions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856594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, mappa, diagramma, atlante&#10;&#10;Descrizione generata automaticamente">
            <a:extLst>
              <a:ext uri="{FF2B5EF4-FFF2-40B4-BE49-F238E27FC236}">
                <a16:creationId xmlns:a16="http://schemas.microsoft.com/office/drawing/2014/main" id="{289C9795-DA59-550E-D32A-789379E703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5469" y="93306"/>
            <a:ext cx="7780176" cy="685800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B2192CE-B52E-ECD6-6007-4B1268786B27}"/>
              </a:ext>
            </a:extLst>
          </p:cNvPr>
          <p:cNvSpPr txBox="1"/>
          <p:nvPr/>
        </p:nvSpPr>
        <p:spPr>
          <a:xfrm>
            <a:off x="306355" y="1420979"/>
            <a:ext cx="416358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dirty="0"/>
              <a:t>Brief </a:t>
            </a:r>
            <a:r>
              <a:rPr lang="it-IT" sz="3200" dirty="0" err="1"/>
              <a:t>summary</a:t>
            </a:r>
            <a:r>
              <a:rPr lang="it-IT" sz="3200" dirty="0"/>
              <a:t> on </a:t>
            </a:r>
            <a:r>
              <a:rPr lang="it-IT" sz="3200" dirty="0" err="1"/>
              <a:t>how</a:t>
            </a:r>
            <a:r>
              <a:rPr lang="it-IT" sz="3200" dirty="0"/>
              <a:t> the </a:t>
            </a:r>
            <a:r>
              <a:rPr lang="it-IT" sz="3200" dirty="0" err="1"/>
              <a:t>atmosphere</a:t>
            </a:r>
            <a:r>
              <a:rPr lang="it-IT" sz="3200" dirty="0"/>
              <a:t> </a:t>
            </a:r>
            <a:r>
              <a:rPr lang="it-IT" sz="3200" dirty="0" err="1"/>
              <a:t>responds</a:t>
            </a:r>
            <a:r>
              <a:rPr lang="it-IT" sz="3200" dirty="0"/>
              <a:t> to the strong SST </a:t>
            </a:r>
            <a:r>
              <a:rPr lang="it-IT" sz="3200" dirty="0" err="1"/>
              <a:t>gradients</a:t>
            </a:r>
            <a:r>
              <a:rPr lang="it-IT" sz="3200" dirty="0"/>
              <a:t> in the </a:t>
            </a:r>
            <a:r>
              <a:rPr lang="it-IT" sz="3200" dirty="0" err="1"/>
              <a:t>Gulf</a:t>
            </a:r>
            <a:r>
              <a:rPr lang="it-IT" sz="3200" dirty="0"/>
              <a:t> Stream</a:t>
            </a:r>
          </a:p>
        </p:txBody>
      </p:sp>
    </p:spTree>
    <p:extLst>
      <p:ext uri="{BB962C8B-B14F-4D97-AF65-F5344CB8AC3E}">
        <p14:creationId xmlns:p14="http://schemas.microsoft.com/office/powerpoint/2010/main" val="2390608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A42B839A-E76B-E555-47F9-E5F9A075C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009" y="880803"/>
            <a:ext cx="7787471" cy="5383779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ED690A6-CC9E-C1CB-2B36-2382E66824A2}"/>
              </a:ext>
            </a:extLst>
          </p:cNvPr>
          <p:cNvSpPr txBox="1"/>
          <p:nvPr/>
        </p:nvSpPr>
        <p:spPr>
          <a:xfrm>
            <a:off x="6096000" y="3572692"/>
            <a:ext cx="452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FF0000"/>
                </a:solidFill>
              </a:rPr>
              <a:t>20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DE505080-F88A-5E1F-3E47-7F9B5C3B4EFA}"/>
              </a:ext>
            </a:extLst>
          </p:cNvPr>
          <p:cNvSpPr txBox="1"/>
          <p:nvPr/>
        </p:nvSpPr>
        <p:spPr>
          <a:xfrm>
            <a:off x="3607358" y="2652765"/>
            <a:ext cx="482321" cy="381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00B0F0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379171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5B738DA9-77B4-812C-01D7-C13A5CF3F5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684" y="844582"/>
            <a:ext cx="5248680" cy="5853581"/>
          </a:xfrm>
          <a:prstGeom prst="rect">
            <a:avLst/>
          </a:prstGeom>
        </p:spPr>
      </p:pic>
      <p:pic>
        <p:nvPicPr>
          <p:cNvPr id="5" name="Immagine 4" descr="Immagine che contiene testo, diagramma, linea, Diagramma&#10;&#10;Descrizione generata automaticamente">
            <a:extLst>
              <a:ext uri="{FF2B5EF4-FFF2-40B4-BE49-F238E27FC236}">
                <a16:creationId xmlns:a16="http://schemas.microsoft.com/office/drawing/2014/main" id="{AB016856-B96D-7076-41E6-409CE37BB9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661" y="844582"/>
            <a:ext cx="5248681" cy="5861801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40F890E5-1A2E-F817-4DF7-AD7B5A37D273}"/>
              </a:ext>
            </a:extLst>
          </p:cNvPr>
          <p:cNvSpPr txBox="1"/>
          <p:nvPr/>
        </p:nvSpPr>
        <p:spPr>
          <a:xfrm>
            <a:off x="2602523" y="151617"/>
            <a:ext cx="1065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FF0000"/>
                </a:solidFill>
              </a:rPr>
              <a:t>WARM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0E2D65C-3FCF-B541-A770-F59021F45243}"/>
              </a:ext>
            </a:extLst>
          </p:cNvPr>
          <p:cNvSpPr txBox="1"/>
          <p:nvPr/>
        </p:nvSpPr>
        <p:spPr>
          <a:xfrm>
            <a:off x="8874370" y="151616"/>
            <a:ext cx="1065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00B0F0"/>
                </a:solidFill>
              </a:rPr>
              <a:t>COLD</a:t>
            </a:r>
          </a:p>
        </p:txBody>
      </p:sp>
    </p:spTree>
    <p:extLst>
      <p:ext uri="{BB962C8B-B14F-4D97-AF65-F5344CB8AC3E}">
        <p14:creationId xmlns:p14="http://schemas.microsoft.com/office/powerpoint/2010/main" val="4167833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34941F4F-C35C-48D7-1E85-87BB906E1401}"/>
              </a:ext>
            </a:extLst>
          </p:cNvPr>
          <p:cNvSpPr txBox="1"/>
          <p:nvPr/>
        </p:nvSpPr>
        <p:spPr>
          <a:xfrm>
            <a:off x="896645" y="905522"/>
            <a:ext cx="309830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GS = </a:t>
            </a:r>
            <a:r>
              <a:rPr lang="it-IT" dirty="0" err="1"/>
              <a:t>strongest</a:t>
            </a:r>
            <a:r>
              <a:rPr lang="it-IT" dirty="0"/>
              <a:t> </a:t>
            </a:r>
            <a:r>
              <a:rPr lang="it-IT" dirty="0" err="1"/>
              <a:t>example</a:t>
            </a:r>
            <a:r>
              <a:rPr lang="it-IT" dirty="0"/>
              <a:t> of WBC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26 – 29 </a:t>
            </a:r>
            <a:r>
              <a:rPr lang="it-IT" dirty="0" err="1"/>
              <a:t>degC</a:t>
            </a:r>
            <a:r>
              <a:rPr lang="it-IT" dirty="0"/>
              <a:t> </a:t>
            </a:r>
            <a:r>
              <a:rPr lang="it-IT" dirty="0" err="1"/>
              <a:t>mxa</a:t>
            </a:r>
            <a:r>
              <a:rPr lang="it-IT" dirty="0"/>
              <a:t> </a:t>
            </a:r>
            <a:r>
              <a:rPr lang="it-IT" dirty="0" err="1"/>
              <a:t>temps</a:t>
            </a:r>
            <a:endParaRPr lang="it-IT" dirty="0"/>
          </a:p>
          <a:p>
            <a:r>
              <a:rPr lang="it-IT" dirty="0"/>
              <a:t>High </a:t>
            </a:r>
            <a:r>
              <a:rPr lang="it-IT" dirty="0" err="1"/>
              <a:t>seasonal</a:t>
            </a:r>
            <a:r>
              <a:rPr lang="it-IT" dirty="0"/>
              <a:t> </a:t>
            </a:r>
            <a:r>
              <a:rPr lang="it-IT" dirty="0" err="1"/>
              <a:t>variability</a:t>
            </a:r>
            <a:endParaRPr lang="it-IT" dirty="0"/>
          </a:p>
          <a:p>
            <a:r>
              <a:rPr lang="it-IT" dirty="0" err="1"/>
              <a:t>Strongest</a:t>
            </a:r>
            <a:r>
              <a:rPr lang="it-IT" dirty="0"/>
              <a:t> SST </a:t>
            </a:r>
            <a:r>
              <a:rPr lang="it-IT" dirty="0" err="1"/>
              <a:t>grads</a:t>
            </a:r>
            <a:r>
              <a:rPr lang="it-IT" dirty="0"/>
              <a:t> in winter </a:t>
            </a:r>
            <a:r>
              <a:rPr lang="it-IT" dirty="0" err="1"/>
              <a:t>as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see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8384441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380</Words>
  <Application>Microsoft Office PowerPoint</Application>
  <PresentationFormat>Widescreen</PresentationFormat>
  <Paragraphs>76</Paragraphs>
  <Slides>16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1" baseType="lpstr">
      <vt:lpstr>Aptos</vt:lpstr>
      <vt:lpstr>Aptos Display</vt:lpstr>
      <vt:lpstr>Arial</vt:lpstr>
      <vt:lpstr>Cambria Math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carlo storer</dc:creator>
  <cp:lastModifiedBy>carlo storer</cp:lastModifiedBy>
  <cp:revision>7</cp:revision>
  <dcterms:created xsi:type="dcterms:W3CDTF">2024-04-08T16:59:26Z</dcterms:created>
  <dcterms:modified xsi:type="dcterms:W3CDTF">2024-04-08T20:33:19Z</dcterms:modified>
</cp:coreProperties>
</file>

<file path=docProps/thumbnail.jpeg>
</file>